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10"/>
  </p:notesMasterIdLst>
  <p:sldIdLst>
    <p:sldId id="284" r:id="rId3"/>
    <p:sldId id="319" r:id="rId4"/>
    <p:sldId id="318" r:id="rId5"/>
    <p:sldId id="317" r:id="rId6"/>
    <p:sldId id="315" r:id="rId7"/>
    <p:sldId id="316" r:id="rId8"/>
    <p:sldId id="320" r:id="rId9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67" userDrawn="1">
          <p15:clr>
            <a:srgbClr val="A4A3A4"/>
          </p15:clr>
        </p15:guide>
        <p15:guide id="4" orient="horz" pos="890" userDrawn="1">
          <p15:clr>
            <a:srgbClr val="A4A3A4"/>
          </p15:clr>
        </p15:guide>
        <p15:guide id="5" pos="385" userDrawn="1">
          <p15:clr>
            <a:srgbClr val="A4A3A4"/>
          </p15:clr>
        </p15:guide>
        <p15:guide id="6" pos="5375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  <p15:guide id="8" orient="horz" pos="9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tlarz Edyta" initials="KE" lastIdx="1" clrIdx="0">
    <p:extLst/>
  </p:cmAuthor>
  <p:cmAuthor id="2" name="Maciej Wnuk" initials="MW" lastIdx="7" clrIdx="1">
    <p:extLst/>
  </p:cmAuthor>
  <p:cmAuthor id="3" name="Tadek Zawistowski" initials="TZ" lastIdx="4" clrIdx="2"/>
  <p:cmAuthor id="4" name="Elredor w" initials="Ew" lastIdx="14" clrIdx="3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8054"/>
    <a:srgbClr val="4F81BD"/>
    <a:srgbClr val="376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89" autoAdjust="0"/>
    <p:restoredTop sz="78580" autoAdjust="0"/>
  </p:normalViewPr>
  <p:slideViewPr>
    <p:cSldViewPr>
      <p:cViewPr varScale="1">
        <p:scale>
          <a:sx n="111" d="100"/>
          <a:sy n="111" d="100"/>
        </p:scale>
        <p:origin x="102" y="198"/>
      </p:cViewPr>
      <p:guideLst>
        <p:guide orient="horz" pos="2160"/>
        <p:guide pos="2880"/>
        <p:guide orient="horz" pos="3067"/>
        <p:guide orient="horz" pos="890"/>
        <p:guide pos="385"/>
        <p:guide pos="5375"/>
        <p:guide orient="horz" pos="3974"/>
        <p:guide orient="horz" pos="99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31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7E9F0-E57A-4457-BB0A-F3332D72144F}" type="datetimeFigureOut">
              <a:rPr lang="pl-PL" smtClean="0"/>
              <a:pPr/>
              <a:t>14.07.2023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50995-947C-4AE1-815D-E6DF7681EC9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2834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3429001"/>
            <a:ext cx="7772400" cy="13681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pl-PL"/>
              <a:t>Kliknij, aby edyt. styl wz. tyt.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899025"/>
            <a:ext cx="6400800" cy="120168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pic>
        <p:nvPicPr>
          <p:cNvPr id="7" name="Picture 2" descr="D:\Broszura - konkurs SSC 2013\logo sc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586" y="692696"/>
            <a:ext cx="213461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22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edyt. styl wz. tyt.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Przeciągnij obraz na symbol zastępczy lub kliknij ikonę, aby go dodać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EBB-79F2-4A6C-A6DD-8CAA87D8D079}" type="datetimeFigureOut">
              <a:rPr lang="pl-PL" smtClean="0"/>
              <a:t>14.07.2023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E9C49-EE85-40F5-B325-67D7EDB48EE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50229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EBB-79F2-4A6C-A6DD-8CAA87D8D079}" type="datetimeFigureOut">
              <a:rPr lang="pl-PL" smtClean="0"/>
              <a:t>14.07.2023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E9C49-EE85-40F5-B325-67D7EDB48EE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087543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EBB-79F2-4A6C-A6DD-8CAA87D8D079}" type="datetimeFigureOut">
              <a:rPr lang="pl-PL" smtClean="0"/>
              <a:t>14.07.2023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E9C49-EE85-40F5-B325-67D7EDB48EE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26078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EBB-79F2-4A6C-A6DD-8CAA87D8D079}" type="datetimeFigureOut">
              <a:rPr lang="pl-PL" smtClean="0"/>
              <a:t>14.07.2023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E9C49-EE85-40F5-B325-67D7EDB48EE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64328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EBB-79F2-4A6C-A6DD-8CAA87D8D079}" type="datetimeFigureOut">
              <a:rPr lang="pl-PL" smtClean="0"/>
              <a:t>14.07.2023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E9C49-EE85-40F5-B325-67D7EDB48EE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81287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EBB-79F2-4A6C-A6DD-8CAA87D8D079}" type="datetimeFigureOut">
              <a:rPr lang="pl-PL" smtClean="0"/>
              <a:t>14.07.2023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E9C49-EE85-40F5-B325-67D7EDB48EE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873681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EBB-79F2-4A6C-A6DD-8CAA87D8D079}" type="datetimeFigureOut">
              <a:rPr lang="pl-PL" smtClean="0"/>
              <a:t>14.07.2023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E9C49-EE85-40F5-B325-67D7EDB48EE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079948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EBB-79F2-4A6C-A6DD-8CAA87D8D079}" type="datetimeFigureOut">
              <a:rPr lang="pl-PL" smtClean="0"/>
              <a:t>14.07.2023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E9C49-EE85-40F5-B325-67D7EDB48EE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869015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EBB-79F2-4A6C-A6DD-8CAA87D8D079}" type="datetimeFigureOut">
              <a:rPr lang="pl-PL" smtClean="0"/>
              <a:t>14.07.2023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E9C49-EE85-40F5-B325-67D7EDB48EE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75678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4005064"/>
            <a:ext cx="7772400" cy="136207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pl-PL"/>
              <a:t>Kliknij, aby edyt. styl wz. tyt.</a:t>
            </a:r>
            <a:endParaRPr lang="pl-PL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EBB-79F2-4A6C-A6DD-8CAA87D8D079}" type="datetimeFigureOut">
              <a:rPr lang="pl-PL" smtClean="0"/>
              <a:t>14.07.2023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E9C49-EE85-40F5-B325-67D7EDB48EE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523510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EBB-79F2-4A6C-A6DD-8CAA87D8D079}" type="datetimeFigureOut">
              <a:rPr lang="pl-PL" smtClean="0"/>
              <a:t>14.07.2023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E9C49-EE85-40F5-B325-67D7EDB48EE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40680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punktow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ytułu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edyt. styl wz. tyt.</a:t>
            </a:r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numerow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</p:txBody>
      </p:sp>
    </p:spTree>
    <p:extLst>
      <p:ext uri="{BB962C8B-B14F-4D97-AF65-F5344CB8AC3E}">
        <p14:creationId xmlns:p14="http://schemas.microsoft.com/office/powerpoint/2010/main" val="63698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0" indent="0">
              <a:buFont typeface="+mj-lt"/>
              <a:buNone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77311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11560" y="1354932"/>
            <a:ext cx="3884240" cy="477123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354930"/>
            <a:ext cx="3884240" cy="47712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11560" y="1354931"/>
            <a:ext cx="3885828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1560" y="2174875"/>
            <a:ext cx="388582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354931"/>
            <a:ext cx="3887415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8741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7877" y="365760"/>
            <a:ext cx="7934563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21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251520" y="4077072"/>
            <a:ext cx="144016" cy="2232248"/>
          </a:xfrm>
          <a:prstGeom prst="rect">
            <a:avLst/>
          </a:prstGeom>
          <a:blipFill>
            <a:blip r:embed="rId12"/>
            <a:srcRect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/>
            </a:pPr>
            <a:endParaRPr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2363"/>
            <a:ext cx="2051720" cy="679120"/>
          </a:xfrm>
          <a:prstGeom prst="rect">
            <a:avLst/>
          </a:prstGeom>
        </p:spPr>
      </p:pic>
      <p:pic>
        <p:nvPicPr>
          <p:cNvPr id="10" name="Obraz 9" descr="Orzeł biały w koronie, po prawej od niego napis &quot;szef służby cywilnej&quot;, poniżej napisu biało-czerwony pasek" title="Logo szefa służby cywilnej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651" y="-25936"/>
            <a:ext cx="1766977" cy="7174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8" r:id="rId4"/>
    <p:sldLayoutId id="2147483659" r:id="rId5"/>
    <p:sldLayoutId id="2147483652" r:id="rId6"/>
    <p:sldLayoutId id="2147483653" r:id="rId7"/>
    <p:sldLayoutId id="2147483654" r:id="rId8"/>
    <p:sldLayoutId id="2147483655" r:id="rId9"/>
    <p:sldLayoutId id="2147483657" r:id="rId10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79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E8EBB-79F2-4A6C-A6DD-8CAA87D8D079}" type="datetimeFigureOut">
              <a:rPr lang="pl-PL" smtClean="0"/>
              <a:t>14.07.2023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E9C49-EE85-40F5-B325-67D7EDB48EE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11483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Rekrutacja z zachowaniem </a:t>
            </a:r>
            <a:r>
              <a:rPr lang="pl-PL" dirty="0" smtClean="0"/>
              <a:t>konkurencyjności </a:t>
            </a:r>
            <a:r>
              <a:rPr lang="pl-PL" dirty="0"/>
              <a:t/>
            </a:r>
            <a:br>
              <a:rPr lang="pl-PL" dirty="0"/>
            </a:br>
            <a:r>
              <a:rPr lang="pl-PL" dirty="0"/>
              <a:t>Rekrutacja zewnętrzna a kwestie </a:t>
            </a:r>
            <a:r>
              <a:rPr lang="pl-PL" dirty="0" smtClean="0"/>
              <a:t>etyczne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52348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611560" y="577998"/>
            <a:ext cx="7934563" cy="758984"/>
          </a:xfrm>
        </p:spPr>
        <p:txBody>
          <a:bodyPr>
            <a:normAutofit fontScale="90000"/>
          </a:bodyPr>
          <a:lstStyle/>
          <a:p>
            <a:r>
              <a:rPr lang="pl-PL" b="1" dirty="0"/>
              <a:t>Rekrutacja z zachowaniem konkurencyjności</a:t>
            </a:r>
            <a:endParaRPr lang="pl-PL" dirty="0"/>
          </a:p>
        </p:txBody>
      </p:sp>
      <p:sp>
        <p:nvSpPr>
          <p:cNvPr id="10" name="Symbol zastępczy zawartości 3"/>
          <p:cNvSpPr txBox="1">
            <a:spLocks noChangeAspect="1"/>
          </p:cNvSpPr>
          <p:nvPr/>
        </p:nvSpPr>
        <p:spPr>
          <a:xfrm>
            <a:off x="395536" y="1340768"/>
            <a:ext cx="3672408" cy="496795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ü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2400" dirty="0">
                <a:solidFill>
                  <a:schemeClr val="tx2"/>
                </a:solidFill>
                <a:ea typeface="+mj-ea"/>
                <a:cs typeface="+mj-cs"/>
              </a:rPr>
              <a:t>Konstytucja RP </a:t>
            </a:r>
            <a:r>
              <a:rPr lang="pl-PL" sz="1600" u="sng" dirty="0"/>
              <a:t/>
            </a:r>
            <a:br>
              <a:rPr lang="pl-PL" sz="1600" u="sng" dirty="0"/>
            </a:br>
            <a:endParaRPr lang="pl-PL" sz="1600" u="sng" dirty="0" smtClean="0"/>
          </a:p>
          <a:p>
            <a:pPr marL="0" indent="0">
              <a:buNone/>
            </a:pPr>
            <a:endParaRPr lang="pl-PL" sz="1600" u="sng" dirty="0"/>
          </a:p>
          <a:p>
            <a:pPr marL="0" indent="0">
              <a:buNone/>
            </a:pPr>
            <a:r>
              <a:rPr lang="pl-PL" sz="1600" u="sng" dirty="0"/>
              <a:t/>
            </a:r>
            <a:br>
              <a:rPr lang="pl-PL" sz="1600" u="sng" dirty="0"/>
            </a:br>
            <a:r>
              <a:rPr lang="pl-PL" sz="1600" i="1" dirty="0"/>
              <a:t>Obywatele polscy korzystający z pełni praw publicznych mają prawo dostępu do służby publicznej na jednakowych zasadach</a:t>
            </a:r>
            <a:endParaRPr lang="pl-PL" sz="1600" dirty="0"/>
          </a:p>
          <a:p>
            <a:pPr lvl="1"/>
            <a:endParaRPr lang="pl-PL" dirty="0"/>
          </a:p>
          <a:p>
            <a:pPr lvl="1"/>
            <a:endParaRPr lang="pl-PL" dirty="0"/>
          </a:p>
        </p:txBody>
      </p:sp>
      <p:sp>
        <p:nvSpPr>
          <p:cNvPr id="11" name="Symbol zastępczy zawartości 3"/>
          <p:cNvSpPr txBox="1">
            <a:spLocks/>
          </p:cNvSpPr>
          <p:nvPr/>
        </p:nvSpPr>
        <p:spPr>
          <a:xfrm>
            <a:off x="4211960" y="1336982"/>
            <a:ext cx="4608512" cy="496795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ü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2400" dirty="0">
                <a:solidFill>
                  <a:schemeClr val="tx2"/>
                </a:solidFill>
                <a:ea typeface="+mj-ea"/>
                <a:cs typeface="+mj-cs"/>
              </a:rPr>
              <a:t>Ustawa </a:t>
            </a:r>
            <a:r>
              <a:rPr lang="pl-PL" sz="2400" dirty="0" smtClean="0">
                <a:solidFill>
                  <a:schemeClr val="tx2"/>
                </a:solidFill>
                <a:ea typeface="+mj-ea"/>
                <a:cs typeface="+mj-cs"/>
              </a:rPr>
              <a:t>o </a:t>
            </a:r>
            <a:r>
              <a:rPr lang="pl-PL" sz="2400" dirty="0">
                <a:solidFill>
                  <a:schemeClr val="tx2"/>
                </a:solidFill>
                <a:ea typeface="+mj-ea"/>
                <a:cs typeface="+mj-cs"/>
              </a:rPr>
              <a:t>służbie cywilnej </a:t>
            </a:r>
          </a:p>
          <a:p>
            <a:pPr marL="0" indent="0">
              <a:buNone/>
            </a:pPr>
            <a:r>
              <a:rPr lang="pl-PL" sz="2400" dirty="0"/>
              <a:t> </a:t>
            </a:r>
            <a:endParaRPr lang="pl-PL" sz="2400" dirty="0" smtClean="0"/>
          </a:p>
          <a:p>
            <a:pPr marL="0" indent="0">
              <a:buNone/>
            </a:pPr>
            <a:endParaRPr lang="pl-PL" sz="1200" dirty="0" smtClean="0"/>
          </a:p>
          <a:p>
            <a:pPr marL="0" indent="0">
              <a:buNone/>
            </a:pPr>
            <a:r>
              <a:rPr lang="pl-PL" sz="1600" i="1" dirty="0"/>
              <a:t>Każdy obywatel ma prawo do informacji o wolnych stanowiskach pracy w służbie cywilnej, a nabór do służby cywilnej jest otwarty oraz </a:t>
            </a:r>
            <a:r>
              <a:rPr lang="pl-PL" sz="1600" i="1" dirty="0" smtClean="0"/>
              <a:t>konkurencyjny.</a:t>
            </a:r>
            <a:endParaRPr lang="pl-PL" sz="1600" i="1" dirty="0"/>
          </a:p>
        </p:txBody>
      </p:sp>
    </p:spTree>
    <p:extLst>
      <p:ext uri="{BB962C8B-B14F-4D97-AF65-F5344CB8AC3E}">
        <p14:creationId xmlns:p14="http://schemas.microsoft.com/office/powerpoint/2010/main" val="48924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ymbol zastępczy zawartości 3"/>
          <p:cNvSpPr txBox="1">
            <a:spLocks noChangeAspect="1"/>
          </p:cNvSpPr>
          <p:nvPr/>
        </p:nvSpPr>
        <p:spPr>
          <a:xfrm>
            <a:off x="395536" y="1340768"/>
            <a:ext cx="3672408" cy="4967957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ü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1600" u="sng" dirty="0"/>
              <a:t/>
            </a:r>
            <a:br>
              <a:rPr lang="pl-PL" sz="1600" u="sng" dirty="0"/>
            </a:br>
            <a:r>
              <a:rPr lang="pl-PL" sz="2000" dirty="0">
                <a:solidFill>
                  <a:schemeClr val="tx2"/>
                </a:solidFill>
              </a:rPr>
              <a:t>Wytyczne w zakresie przestrzegania zasad służby cywilnej</a:t>
            </a:r>
            <a:r>
              <a:rPr lang="pl-PL" sz="1100" u="sng" dirty="0"/>
              <a:t> </a:t>
            </a:r>
            <a:br>
              <a:rPr lang="pl-PL" sz="1100" u="sng" dirty="0"/>
            </a:br>
            <a:endParaRPr lang="pl-PL" sz="1100" u="sng" dirty="0"/>
          </a:p>
          <a:p>
            <a:pPr marL="0" indent="0">
              <a:buNone/>
            </a:pPr>
            <a:r>
              <a:rPr lang="pl-PL" sz="1600" dirty="0">
                <a:solidFill>
                  <a:schemeClr val="tx2"/>
                </a:solidFill>
              </a:rPr>
              <a:t>Zasada otwartości i konkurencyjności naboru</a:t>
            </a:r>
            <a:br>
              <a:rPr lang="pl-PL" sz="1600" dirty="0">
                <a:solidFill>
                  <a:schemeClr val="tx2"/>
                </a:solidFill>
              </a:rPr>
            </a:br>
            <a:endParaRPr lang="pl-PL" sz="16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pl-PL" sz="1600" i="1" dirty="0"/>
              <a:t>1) dbałość o:</a:t>
            </a:r>
            <a:endParaRPr lang="pl-PL" sz="1600" dirty="0"/>
          </a:p>
          <a:p>
            <a:pPr indent="-152400"/>
            <a:r>
              <a:rPr lang="pl-PL" sz="1600" i="1" dirty="0"/>
              <a:t>równy dostęp do służby publicznej</a:t>
            </a:r>
            <a:endParaRPr lang="pl-PL" sz="1600" dirty="0"/>
          </a:p>
          <a:p>
            <a:pPr indent="-152400"/>
            <a:r>
              <a:rPr lang="pl-PL" sz="1600" i="1" dirty="0"/>
              <a:t>niedyskryminację z jakichkolwiek powodów</a:t>
            </a:r>
            <a:endParaRPr lang="pl-PL" sz="1600" dirty="0"/>
          </a:p>
          <a:p>
            <a:pPr indent="-152400"/>
            <a:r>
              <a:rPr lang="pl-PL" sz="1600" i="1" dirty="0"/>
              <a:t>zawodowe i rzetelne wykonywanie zadań państwa przez administrację rządową</a:t>
            </a:r>
            <a:endParaRPr lang="pl-PL" sz="1600" dirty="0"/>
          </a:p>
          <a:p>
            <a:pPr indent="-152400"/>
            <a:r>
              <a:rPr lang="pl-PL" sz="1600" i="1" dirty="0"/>
              <a:t>neutralność polityczną służby cywilnej</a:t>
            </a:r>
          </a:p>
          <a:p>
            <a:endParaRPr lang="pl-PL" sz="1600" dirty="0"/>
          </a:p>
          <a:p>
            <a:pPr marL="190500" indent="-190500">
              <a:buNone/>
            </a:pPr>
            <a:r>
              <a:rPr lang="pl-PL" sz="1600" i="1" dirty="0"/>
              <a:t>2) wzmacnianie zaufania obywateli do kompetencji osób, które realizują zadania państwa,</a:t>
            </a:r>
          </a:p>
          <a:p>
            <a:pPr marL="190500" indent="-190500">
              <a:buNone/>
            </a:pPr>
            <a:endParaRPr lang="pl-PL" sz="1600" i="1" dirty="0"/>
          </a:p>
          <a:p>
            <a:pPr marL="190500" indent="-190500">
              <a:buNone/>
            </a:pPr>
            <a:r>
              <a:rPr lang="pl-PL" sz="1600" i="1" dirty="0"/>
              <a:t>3) dbanie o to, aby wyłaniano w drodze naboru osoby najlepiej przygotowane do realizacji zadań państwa,</a:t>
            </a:r>
          </a:p>
          <a:p>
            <a:pPr marL="190500" indent="-190500">
              <a:buNone/>
            </a:pPr>
            <a:endParaRPr lang="pl-PL" sz="1600" dirty="0"/>
          </a:p>
          <a:p>
            <a:pPr marL="190500" indent="-190500">
              <a:buNone/>
            </a:pPr>
            <a:r>
              <a:rPr lang="pl-PL" sz="1600" i="1" dirty="0"/>
              <a:t>4) dawanie gwarancji jawnej i efektywnej kontroli nad przebiegiem naboru,</a:t>
            </a:r>
          </a:p>
          <a:p>
            <a:pPr marL="190500" indent="-190500">
              <a:buNone/>
            </a:pPr>
            <a:endParaRPr lang="pl-PL" sz="1600" i="1" dirty="0"/>
          </a:p>
          <a:p>
            <a:pPr marL="190500" indent="-190500">
              <a:buNone/>
            </a:pPr>
            <a:r>
              <a:rPr lang="pl-PL" sz="1600" i="1" dirty="0" smtClean="0"/>
              <a:t>5)</a:t>
            </a:r>
            <a:r>
              <a:rPr lang="pl-PL" sz="1600" i="1" dirty="0"/>
              <a:t> niewywieranie  pozaustawowego wpływu ani nacisku na proces naboru, nieuleganie takim wpływom lub naciskom, a </a:t>
            </a:r>
            <a:r>
              <a:rPr lang="pl-PL" sz="1600" i="1" dirty="0" smtClean="0"/>
              <a:t>o ich </a:t>
            </a:r>
            <a:r>
              <a:rPr lang="pl-PL" sz="1600" i="1" dirty="0"/>
              <a:t>każdym wystąpieniu informowanie przełożonych.</a:t>
            </a:r>
            <a:endParaRPr lang="pl-PL" sz="1600" dirty="0"/>
          </a:p>
          <a:p>
            <a:pPr marL="0" indent="0">
              <a:buNone/>
            </a:pPr>
            <a:r>
              <a:rPr lang="pl-PL" sz="1600" u="sng" dirty="0"/>
              <a:t/>
            </a:r>
            <a:br>
              <a:rPr lang="pl-PL" sz="1600" u="sng" dirty="0"/>
            </a:br>
            <a:endParaRPr lang="pl-PL" dirty="0"/>
          </a:p>
          <a:p>
            <a:pPr lvl="1"/>
            <a:endParaRPr lang="pl-PL" dirty="0"/>
          </a:p>
        </p:txBody>
      </p:sp>
      <p:sp>
        <p:nvSpPr>
          <p:cNvPr id="11" name="Symbol zastępczy zawartości 3"/>
          <p:cNvSpPr txBox="1">
            <a:spLocks/>
          </p:cNvSpPr>
          <p:nvPr/>
        </p:nvSpPr>
        <p:spPr>
          <a:xfrm>
            <a:off x="4211960" y="1484785"/>
            <a:ext cx="4608512" cy="3024336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ü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2900" dirty="0" smtClean="0">
                <a:solidFill>
                  <a:schemeClr val="tx2"/>
                </a:solidFill>
              </a:rPr>
              <a:t>Kodeks pracy</a:t>
            </a:r>
          </a:p>
          <a:p>
            <a:pPr marL="0" indent="0">
              <a:buNone/>
            </a:pPr>
            <a:endParaRPr lang="pl-PL" sz="29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pl-PL" sz="2100" i="1" dirty="0"/>
              <a:t>Pracownicy powinni być równo traktowani w </a:t>
            </a:r>
            <a:r>
              <a:rPr lang="pl-PL" sz="2100" i="1" dirty="0" smtClean="0"/>
              <a:t>zakresie </a:t>
            </a:r>
            <a:r>
              <a:rPr lang="pl-PL" sz="2100" i="1" dirty="0"/>
              <a:t>nawiązania i rozwiązania stosunku pracy, warunków zatrudnienia, awansowania oraz dostępu do szkolenia </a:t>
            </a:r>
            <a:r>
              <a:rPr lang="pl-PL" sz="2100" i="1" dirty="0" smtClean="0"/>
              <a:t/>
            </a:r>
            <a:br>
              <a:rPr lang="pl-PL" sz="2100" i="1" dirty="0" smtClean="0"/>
            </a:br>
            <a:r>
              <a:rPr lang="pl-PL" sz="2100" i="1" dirty="0" smtClean="0"/>
              <a:t>w </a:t>
            </a:r>
            <a:r>
              <a:rPr lang="pl-PL" sz="2100" i="1" dirty="0"/>
              <a:t>celu podnoszenia kwalifikacji zawodowych, </a:t>
            </a:r>
            <a:r>
              <a:rPr lang="pl-PL" sz="2100" i="1" dirty="0" smtClean="0"/>
              <a:t/>
            </a:r>
            <a:br>
              <a:rPr lang="pl-PL" sz="2100" i="1" dirty="0" smtClean="0"/>
            </a:br>
            <a:r>
              <a:rPr lang="pl-PL" sz="2100" i="1" dirty="0" smtClean="0"/>
              <a:t>w </a:t>
            </a:r>
            <a:r>
              <a:rPr lang="pl-PL" sz="2100" i="1" dirty="0"/>
              <a:t>szczególności bez względu na płeć, wiek, niepełnosprawność, rasę, religię, narodowość, przekonania </a:t>
            </a:r>
            <a:r>
              <a:rPr lang="pl-PL" sz="2100" i="1" dirty="0" smtClean="0"/>
              <a:t>polityczne</a:t>
            </a:r>
            <a:r>
              <a:rPr lang="pl-PL" sz="2100" i="1" dirty="0"/>
              <a:t>, przynależność </a:t>
            </a:r>
            <a:r>
              <a:rPr lang="pl-PL" sz="2100" i="1" dirty="0" smtClean="0"/>
              <a:t>związkową</a:t>
            </a:r>
            <a:r>
              <a:rPr lang="pl-PL" sz="2100" i="1" dirty="0"/>
              <a:t>, pochodzenie etniczne, wyznanie, orientację seksualną, </a:t>
            </a:r>
            <a:r>
              <a:rPr lang="pl-PL" sz="2100" i="1" dirty="0" smtClean="0"/>
              <a:t/>
            </a:r>
            <a:br>
              <a:rPr lang="pl-PL" sz="2100" i="1" dirty="0" smtClean="0"/>
            </a:br>
            <a:r>
              <a:rPr lang="pl-PL" sz="2100" i="1" dirty="0" smtClean="0"/>
              <a:t>a </a:t>
            </a:r>
            <a:r>
              <a:rPr lang="pl-PL" sz="2100" i="1" dirty="0"/>
              <a:t>także bez względu na zatrudnienie na czas określony lub nieokreślony albo w pełnym lub w niepełnym wymiarze czasu </a:t>
            </a:r>
            <a:r>
              <a:rPr lang="pl-PL" sz="2100" i="1" dirty="0" smtClean="0"/>
              <a:t>pracy.</a:t>
            </a:r>
            <a:endParaRPr lang="pl-PL" sz="2100" i="1" dirty="0"/>
          </a:p>
        </p:txBody>
      </p:sp>
      <p:sp>
        <p:nvSpPr>
          <p:cNvPr id="6" name="Tytuł 4"/>
          <p:cNvSpPr>
            <a:spLocks noGrp="1"/>
          </p:cNvSpPr>
          <p:nvPr>
            <p:ph type="title"/>
          </p:nvPr>
        </p:nvSpPr>
        <p:spPr>
          <a:xfrm>
            <a:off x="611560" y="577998"/>
            <a:ext cx="7934563" cy="758984"/>
          </a:xfrm>
        </p:spPr>
        <p:txBody>
          <a:bodyPr>
            <a:normAutofit fontScale="90000"/>
          </a:bodyPr>
          <a:lstStyle/>
          <a:p>
            <a:r>
              <a:rPr lang="pl-PL" b="1" dirty="0"/>
              <a:t>Rekrutacja z zachowaniem konkurencyjności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48337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568714" y="581784"/>
            <a:ext cx="7934563" cy="758984"/>
          </a:xfrm>
        </p:spPr>
        <p:txBody>
          <a:bodyPr>
            <a:normAutofit/>
          </a:bodyPr>
          <a:lstStyle/>
          <a:p>
            <a:r>
              <a:rPr lang="pl-PL" b="1" dirty="0"/>
              <a:t>Zalety </a:t>
            </a:r>
            <a:r>
              <a:rPr lang="pl-PL" b="1" dirty="0" smtClean="0"/>
              <a:t>otwartości i konkurencyjności </a:t>
            </a:r>
            <a:endParaRPr lang="pl-PL" dirty="0"/>
          </a:p>
        </p:txBody>
      </p:sp>
      <p:sp>
        <p:nvSpPr>
          <p:cNvPr id="2" name="Prostokąt 1"/>
          <p:cNvSpPr/>
          <p:nvPr/>
        </p:nvSpPr>
        <p:spPr>
          <a:xfrm>
            <a:off x="683568" y="1556792"/>
            <a:ext cx="7632848" cy="4464496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marL="742950" indent="-285750">
              <a:spcAft>
                <a:spcPts val="0"/>
              </a:spcAft>
              <a:buFontTx/>
              <a:buChar char="-"/>
            </a:pPr>
            <a:r>
              <a:rPr lang="pl-PL" sz="24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poznanie kandydatów</a:t>
            </a:r>
          </a:p>
          <a:p>
            <a:pPr marL="742950" indent="-285750">
              <a:spcAft>
                <a:spcPts val="0"/>
              </a:spcAft>
              <a:buFontTx/>
              <a:buChar char="-"/>
            </a:pPr>
            <a:endParaRPr lang="pl-PL" sz="2400" dirty="0" smtClean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742950" indent="-285750">
              <a:spcAft>
                <a:spcPts val="0"/>
              </a:spcAft>
              <a:buFontTx/>
              <a:buChar char="-"/>
            </a:pPr>
            <a:r>
              <a:rPr lang="pl-PL" sz="24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porównanie predyspozycji, doświadczenia i wiedzy kandydatów</a:t>
            </a:r>
          </a:p>
          <a:p>
            <a:pPr marL="742950" indent="-285750">
              <a:spcAft>
                <a:spcPts val="0"/>
              </a:spcAft>
              <a:buFontTx/>
              <a:buChar char="-"/>
            </a:pPr>
            <a:endParaRPr lang="pl-PL" sz="2400" dirty="0" smtClean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742950" indent="-285750">
              <a:spcAft>
                <a:spcPts val="0"/>
              </a:spcAft>
              <a:buFontTx/>
              <a:buChar char="-"/>
            </a:pPr>
            <a:r>
              <a:rPr lang="pl-PL" sz="24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wytypowanie kandydata najlepiej spełniającego wyznaczone kryteria</a:t>
            </a:r>
          </a:p>
          <a:p>
            <a:pPr marL="742950" indent="-285750">
              <a:spcAft>
                <a:spcPts val="0"/>
              </a:spcAft>
              <a:buFontTx/>
              <a:buChar char="-"/>
            </a:pPr>
            <a:endParaRPr lang="pl-PL" sz="2400" dirty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742950" indent="-285750">
              <a:spcAft>
                <a:spcPts val="0"/>
              </a:spcAft>
              <a:buFontTx/>
              <a:buChar char="-"/>
            </a:pPr>
            <a:r>
              <a:rPr lang="pl-PL" sz="24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wzmocnienie zaufania obywateli</a:t>
            </a:r>
          </a:p>
          <a:p>
            <a:pPr marL="742950" indent="-285750">
              <a:spcAft>
                <a:spcPts val="0"/>
              </a:spcAft>
              <a:buFontTx/>
              <a:buChar char="-"/>
            </a:pPr>
            <a:endParaRPr lang="pl-PL" sz="2400" dirty="0" smtClean="0">
              <a:solidFill>
                <a:srgbClr val="000000"/>
              </a:solidFill>
              <a:latin typeface="Calibri" charset="0"/>
              <a:ea typeface="Calibri" charset="0"/>
              <a:cs typeface="Times New Roman" charset="0"/>
            </a:endParaRPr>
          </a:p>
          <a:p>
            <a:pPr marL="742950" indent="-285750">
              <a:spcAft>
                <a:spcPts val="0"/>
              </a:spcAft>
              <a:buFontTx/>
              <a:buChar char="-"/>
            </a:pPr>
            <a:r>
              <a:rPr lang="pl-PL" sz="24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niezależność urzędnika wybranego w wyniku konkurencyjnego naboru</a:t>
            </a:r>
            <a:endParaRPr lang="pl-PL" sz="2400" dirty="0">
              <a:effectLst/>
              <a:latin typeface="Calibri" charset="0"/>
              <a:ea typeface="Calibri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880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715710" y="581784"/>
            <a:ext cx="7934563" cy="758984"/>
          </a:xfrm>
        </p:spPr>
        <p:txBody>
          <a:bodyPr>
            <a:normAutofit/>
          </a:bodyPr>
          <a:lstStyle/>
          <a:p>
            <a:r>
              <a:rPr lang="pl-PL" b="1" dirty="0"/>
              <a:t>Przejawy naruszenia </a:t>
            </a:r>
            <a:r>
              <a:rPr lang="pl-PL" b="1" dirty="0" smtClean="0"/>
              <a:t>konkurencyjności</a:t>
            </a:r>
            <a:endParaRPr lang="pl-PL" dirty="0"/>
          </a:p>
        </p:txBody>
      </p:sp>
      <p:sp>
        <p:nvSpPr>
          <p:cNvPr id="10" name="Symbol zastępczy zawartości 3"/>
          <p:cNvSpPr txBox="1">
            <a:spLocks noChangeAspect="1"/>
          </p:cNvSpPr>
          <p:nvPr/>
        </p:nvSpPr>
        <p:spPr>
          <a:xfrm>
            <a:off x="395536" y="1340768"/>
            <a:ext cx="8280920" cy="4967957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ü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92275" lvl="0" indent="-1692275">
              <a:buNone/>
              <a:tabLst>
                <a:tab pos="1952625" algn="l"/>
              </a:tabLst>
            </a:pPr>
            <a:r>
              <a:rPr lang="pl-PL" sz="2400" dirty="0">
                <a:solidFill>
                  <a:schemeClr val="tx2"/>
                </a:solidFill>
                <a:ea typeface="+mj-ea"/>
                <a:cs typeface="+mj-cs"/>
              </a:rPr>
              <a:t>Przejawy naruszenia konkurencyjności</a:t>
            </a:r>
          </a:p>
          <a:p>
            <a:pPr marL="1692275" lvl="0" indent="-1692275">
              <a:buNone/>
              <a:tabLst>
                <a:tab pos="1952625" algn="l"/>
              </a:tabLst>
            </a:pPr>
            <a:endParaRPr lang="pl-PL" sz="2400" dirty="0">
              <a:solidFill>
                <a:schemeClr val="tx2"/>
              </a:solidFill>
              <a:ea typeface="+mj-ea"/>
              <a:cs typeface="+mj-cs"/>
            </a:endParaRPr>
          </a:p>
          <a:p>
            <a:pPr marL="1692275" lvl="0" indent="-1692275">
              <a:buNone/>
              <a:tabLst>
                <a:tab pos="1952625" algn="l"/>
              </a:tabLst>
            </a:pPr>
            <a:r>
              <a:rPr lang="pl-PL" sz="2400" dirty="0"/>
              <a:t>Kumoterstwo – związek służący obu stronom </a:t>
            </a:r>
            <a:r>
              <a:rPr lang="pl-PL" sz="2400" dirty="0" smtClean="0"/>
              <a:t>do osiągania </a:t>
            </a:r>
            <a:r>
              <a:rPr lang="pl-PL" sz="2400" dirty="0"/>
              <a:t>	długotrwałych korzyści, wzajemne wspieranie się 	</a:t>
            </a:r>
            <a:r>
              <a:rPr lang="pl-PL" sz="2400" dirty="0" smtClean="0"/>
              <a:t> osiągania </a:t>
            </a:r>
            <a:r>
              <a:rPr lang="pl-PL" sz="2400" dirty="0"/>
              <a:t>wspólnych celów </a:t>
            </a:r>
          </a:p>
          <a:p>
            <a:pPr marL="1692275" lvl="0" indent="-1692275">
              <a:buNone/>
              <a:tabLst>
                <a:tab pos="1952625" algn="l"/>
              </a:tabLst>
            </a:pPr>
            <a:endParaRPr lang="pl-PL" sz="2400" dirty="0"/>
          </a:p>
          <a:p>
            <a:pPr marL="1911350" lvl="0" indent="-1911350">
              <a:buNone/>
              <a:tabLst>
                <a:tab pos="1719263" algn="l"/>
                <a:tab pos="1952625" algn="l"/>
              </a:tabLst>
            </a:pPr>
            <a:r>
              <a:rPr lang="pl-PL" sz="2400" dirty="0" err="1"/>
              <a:t>Klientelizm</a:t>
            </a:r>
            <a:r>
              <a:rPr lang="pl-PL" sz="2400" dirty="0"/>
              <a:t> 	– nieformalny układ zależności, w ramach którego wpływowy decydent (np. polityczny) – </a:t>
            </a:r>
            <a:r>
              <a:rPr lang="pl-PL" sz="2400" dirty="0" smtClean="0"/>
              <a:t>patron  </a:t>
            </a:r>
            <a:r>
              <a:rPr lang="pl-PL" sz="2400" dirty="0"/>
              <a:t>roztacza opiekę nad osobą </a:t>
            </a:r>
            <a:r>
              <a:rPr lang="pl-PL" sz="2400" dirty="0" smtClean="0"/>
              <a:t>(</a:t>
            </a:r>
            <a:r>
              <a:rPr lang="pl-PL" sz="2400" dirty="0"/>
              <a:t>klientela</a:t>
            </a:r>
            <a:r>
              <a:rPr lang="pl-PL" sz="2400" dirty="0" smtClean="0"/>
              <a:t>) </a:t>
            </a:r>
            <a:r>
              <a:rPr lang="pl-PL" sz="2400" dirty="0"/>
              <a:t>oferując stanowiska, poparcie itp. </a:t>
            </a:r>
          </a:p>
          <a:p>
            <a:pPr marL="1692275" lvl="0" indent="-1692275">
              <a:buNone/>
              <a:tabLst>
                <a:tab pos="1952625" algn="l"/>
              </a:tabLst>
            </a:pPr>
            <a:endParaRPr lang="pl-PL" sz="2400" dirty="0"/>
          </a:p>
          <a:p>
            <a:pPr marL="1692275" indent="-1692275">
              <a:buNone/>
              <a:tabLst>
                <a:tab pos="1897063" algn="l"/>
              </a:tabLst>
            </a:pPr>
            <a:r>
              <a:rPr lang="pl-PL" sz="2400" dirty="0"/>
              <a:t>Nepotyzm 	– faworyzowanie członków </a:t>
            </a:r>
            <a:r>
              <a:rPr lang="pl-PL" sz="2400" dirty="0" smtClean="0"/>
              <a:t>rodziny, </a:t>
            </a:r>
            <a:r>
              <a:rPr lang="pl-PL" sz="2400" dirty="0"/>
              <a:t>np. przy 	obsadzaniu stanowisk </a:t>
            </a:r>
            <a:endParaRPr lang="pl-PL" sz="2400" dirty="0">
              <a:solidFill>
                <a:schemeClr val="tx2"/>
              </a:solidFill>
              <a:ea typeface="+mj-ea"/>
              <a:cs typeface="+mj-cs"/>
            </a:endParaRPr>
          </a:p>
          <a:p>
            <a:pPr marL="0" indent="0">
              <a:buNone/>
            </a:pPr>
            <a:endParaRPr lang="pl-PL" sz="2400" dirty="0">
              <a:solidFill>
                <a:schemeClr val="tx2"/>
              </a:solidFill>
              <a:ea typeface="+mj-ea"/>
              <a:cs typeface="+mj-cs"/>
            </a:endParaRPr>
          </a:p>
          <a:p>
            <a:pPr lvl="1"/>
            <a:endParaRPr lang="pl-PL" dirty="0"/>
          </a:p>
          <a:p>
            <a:pPr lvl="1"/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85756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597876" y="581784"/>
            <a:ext cx="7934563" cy="758984"/>
          </a:xfrm>
        </p:spPr>
        <p:txBody>
          <a:bodyPr>
            <a:normAutofit/>
          </a:bodyPr>
          <a:lstStyle/>
          <a:p>
            <a:r>
              <a:rPr lang="pl-PL" b="1" dirty="0"/>
              <a:t>Ćwiczenie - rekrutacja zewnętrzna</a:t>
            </a:r>
            <a:endParaRPr lang="pl-PL" dirty="0"/>
          </a:p>
        </p:txBody>
      </p:sp>
      <p:sp>
        <p:nvSpPr>
          <p:cNvPr id="10" name="Symbol zastępczy zawartości 3"/>
          <p:cNvSpPr txBox="1">
            <a:spLocks noChangeAspect="1"/>
          </p:cNvSpPr>
          <p:nvPr/>
        </p:nvSpPr>
        <p:spPr>
          <a:xfrm>
            <a:off x="388694" y="1340768"/>
            <a:ext cx="8352928" cy="496795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ü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1800" dirty="0"/>
              <a:t>Przeprowadzany jest nabór zewnętrzny na wakat w komórce organizacyjnej. </a:t>
            </a:r>
            <a:br>
              <a:rPr lang="pl-PL" sz="1800" dirty="0"/>
            </a:br>
            <a:r>
              <a:rPr lang="pl-PL" sz="1800" dirty="0"/>
              <a:t>Dyrektor będzie jednym z członków komisji rekrutacyjnej i ma upatrzonego kandydata, który w jego ocenie doskonale się sprawdzi na nowym stanowisku. </a:t>
            </a:r>
            <a:r>
              <a:rPr lang="pl-PL" sz="1600" dirty="0"/>
              <a:t/>
            </a:r>
            <a:br>
              <a:rPr lang="pl-PL" sz="1600" dirty="0"/>
            </a:br>
            <a:endParaRPr lang="pl-PL" sz="1600" dirty="0" smtClean="0"/>
          </a:p>
          <a:p>
            <a:pPr marL="0" indent="0">
              <a:buNone/>
            </a:pPr>
            <a:endParaRPr lang="pl-PL" sz="1600" dirty="0"/>
          </a:p>
          <a:p>
            <a:pPr marL="0" indent="0">
              <a:buNone/>
            </a:pPr>
            <a:r>
              <a:rPr lang="pl-PL" sz="1600" b="1" dirty="0"/>
              <a:t>Które zachowania dyrektora są dopuszczalne, a które nie? </a:t>
            </a:r>
          </a:p>
          <a:p>
            <a:r>
              <a:rPr lang="pl-PL" sz="1600" dirty="0"/>
              <a:t>poinformowanie potencjalnego kandydata o konkursie</a:t>
            </a:r>
          </a:p>
          <a:p>
            <a:r>
              <a:rPr lang="pl-PL" sz="1600" dirty="0"/>
              <a:t>poinformowanie innego kandydata, że ma niewielkie szanse </a:t>
            </a:r>
          </a:p>
          <a:p>
            <a:r>
              <a:rPr lang="pl-PL" sz="1600" dirty="0"/>
              <a:t>dokonanie zmiany wymagań na stanowisku pracy tuż przed rozpoczęciem procedury konkursowej </a:t>
            </a:r>
          </a:p>
          <a:p>
            <a:r>
              <a:rPr lang="pl-PL" sz="1600" dirty="0"/>
              <a:t>ujawnienie pytań, które zada na posiedzeniu komisji</a:t>
            </a:r>
          </a:p>
          <a:p>
            <a:r>
              <a:rPr lang="pl-PL" sz="1600" dirty="0"/>
              <a:t>wywieranie presji na innych </a:t>
            </a:r>
            <a:r>
              <a:rPr lang="pl-PL" sz="1600" dirty="0" smtClean="0"/>
              <a:t>członków </a:t>
            </a:r>
            <a:r>
              <a:rPr lang="pl-PL" sz="1600" dirty="0"/>
              <a:t>komisji </a:t>
            </a:r>
          </a:p>
          <a:p>
            <a:pPr lvl="1"/>
            <a:endParaRPr lang="pl-PL" sz="1600" dirty="0"/>
          </a:p>
          <a:p>
            <a:pPr lvl="1"/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741792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597876" y="581784"/>
            <a:ext cx="7934563" cy="758984"/>
          </a:xfrm>
        </p:spPr>
        <p:txBody>
          <a:bodyPr>
            <a:normAutofit/>
          </a:bodyPr>
          <a:lstStyle/>
          <a:p>
            <a:r>
              <a:rPr lang="pl-PL" b="1" dirty="0"/>
              <a:t>Ćwiczenie - rekrutacja zewnętrzna</a:t>
            </a:r>
            <a:endParaRPr lang="pl-PL" dirty="0"/>
          </a:p>
        </p:txBody>
      </p:sp>
      <p:sp>
        <p:nvSpPr>
          <p:cNvPr id="10" name="Symbol zastępczy zawartości 3"/>
          <p:cNvSpPr txBox="1">
            <a:spLocks noChangeAspect="1"/>
          </p:cNvSpPr>
          <p:nvPr/>
        </p:nvSpPr>
        <p:spPr>
          <a:xfrm>
            <a:off x="388694" y="1340768"/>
            <a:ext cx="8352928" cy="496795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ü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1800" dirty="0"/>
              <a:t>Przeprowadzany jest nabór zewnętrzny na wakat w komórce organizacyjnej. </a:t>
            </a:r>
            <a:br>
              <a:rPr lang="pl-PL" sz="1800" dirty="0"/>
            </a:br>
            <a:r>
              <a:rPr lang="pl-PL" sz="1800" dirty="0"/>
              <a:t>Dyrektor będzie jednym z członków komisji rekrutacyjnej i ma upatrzonego kandydata, który w jego ocenie doskonale się sprawdzi na nowym stanowisku. </a:t>
            </a:r>
            <a:r>
              <a:rPr lang="pl-PL" sz="1600" dirty="0" smtClean="0"/>
              <a:t/>
            </a:r>
            <a:br>
              <a:rPr lang="pl-PL" sz="1600" dirty="0" smtClean="0"/>
            </a:br>
            <a:endParaRPr lang="pl-PL" sz="1600" dirty="0" smtClean="0"/>
          </a:p>
          <a:p>
            <a:pPr marL="0" indent="0">
              <a:buNone/>
            </a:pPr>
            <a:endParaRPr lang="pl-PL" sz="1600" dirty="0"/>
          </a:p>
          <a:p>
            <a:pPr marL="0" indent="0">
              <a:buNone/>
            </a:pPr>
            <a:r>
              <a:rPr lang="pl-PL" sz="1600" b="1" dirty="0"/>
              <a:t>Które zachowania dyrektora są dopuszczalne, a które nie? </a:t>
            </a:r>
            <a:endParaRPr lang="pl-PL" sz="1600" dirty="0"/>
          </a:p>
          <a:p>
            <a:r>
              <a:rPr lang="pl-PL" sz="1600" dirty="0" smtClean="0"/>
              <a:t>dyskredytowanie innych kandydatów </a:t>
            </a:r>
          </a:p>
          <a:p>
            <a:r>
              <a:rPr lang="pl-PL" sz="1600" dirty="0" smtClean="0"/>
              <a:t>wygłaszanie na posiedzeniu komisji opinii o predyspozycjach i doświadczeniu kandydatów</a:t>
            </a:r>
          </a:p>
          <a:p>
            <a:r>
              <a:rPr lang="pl-PL" sz="1600" dirty="0" smtClean="0"/>
              <a:t>wprowadzanie w błąd członków komisji nieprawdziwymi informacjami o kandydatach</a:t>
            </a:r>
          </a:p>
          <a:p>
            <a:r>
              <a:rPr lang="pl-PL" sz="1600" dirty="0" smtClean="0"/>
              <a:t>wypowiadanie na posiedzeniu komisji pozytywnych opinii o jednym z kandydatów</a:t>
            </a:r>
          </a:p>
          <a:p>
            <a:r>
              <a:rPr lang="pl-PL" sz="1600" dirty="0" smtClean="0"/>
              <a:t>podawanie zaniżonych warunków finansowych, aby zniechęcić kandydatów</a:t>
            </a:r>
          </a:p>
          <a:p>
            <a:r>
              <a:rPr lang="pl-PL" sz="1600" dirty="0" smtClean="0"/>
              <a:t>przekonywanie innych członków komisji do konkretnego kandydata </a:t>
            </a:r>
          </a:p>
          <a:p>
            <a:pPr lvl="1"/>
            <a:endParaRPr lang="pl-PL" sz="1600" dirty="0"/>
          </a:p>
          <a:p>
            <a:pPr lvl="1"/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655603124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rezentacje DSC KPR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66092"/>
      </a:accent1>
      <a:accent2>
        <a:srgbClr val="953734"/>
      </a:accent2>
      <a:accent3>
        <a:srgbClr val="5F497A"/>
      </a:accent3>
      <a:accent4>
        <a:srgbClr val="31859B"/>
      </a:accent4>
      <a:accent5>
        <a:srgbClr val="548DD4"/>
      </a:accent5>
      <a:accent6>
        <a:srgbClr val="4D8034"/>
      </a:accent6>
      <a:hlink>
        <a:srgbClr val="810083"/>
      </a:hlink>
      <a:folHlink>
        <a:srgbClr val="548DD4"/>
      </a:folHlink>
    </a:clrScheme>
    <a:fontScheme name="Niestandardowy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39C92D23-B042-4520-BDB3-6DA7CAF93187}" vid="{37AF9793-A136-4A5B-AAD4-AF16193B23ED}"/>
    </a:ext>
  </a:extLst>
</a:theme>
</file>

<file path=ppt/theme/theme2.xml><?xml version="1.0" encoding="utf-8"?>
<a:theme xmlns:a="http://schemas.openxmlformats.org/drawingml/2006/main" name="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Szablon prezentacji - timesaver</Template>
  <TotalTime>321</TotalTime>
  <Words>550</Words>
  <Application>Microsoft Office PowerPoint</Application>
  <PresentationFormat>Pokaz na ekranie (4:3)</PresentationFormat>
  <Paragraphs>67</Paragraphs>
  <Slides>7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Wingdings</vt:lpstr>
      <vt:lpstr>Motyw pakietu Office</vt:lpstr>
      <vt:lpstr>Projekt niestandardowy</vt:lpstr>
      <vt:lpstr>Rekrutacja z zachowaniem konkurencyjności  Rekrutacja zewnętrzna a kwestie etyczne</vt:lpstr>
      <vt:lpstr>Rekrutacja z zachowaniem konkurencyjności</vt:lpstr>
      <vt:lpstr>Rekrutacja z zachowaniem konkurencyjności</vt:lpstr>
      <vt:lpstr>Zalety otwartości i konkurencyjności </vt:lpstr>
      <vt:lpstr>Przejawy naruszenia konkurencyjności</vt:lpstr>
      <vt:lpstr>Ćwiczenie - rekrutacja zewnętrzna</vt:lpstr>
      <vt:lpstr>Ćwiczenie - rekrutacja zewnętrzna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Tytuł prezentacji Calibri 40 ciemnoniebieski</dc:title>
  <dc:creator>Krzysztof Krak</dc:creator>
  <cp:lastModifiedBy>Dudzik Katarzyna</cp:lastModifiedBy>
  <cp:revision>62</cp:revision>
  <dcterms:created xsi:type="dcterms:W3CDTF">2017-10-06T08:02:32Z</dcterms:created>
  <dcterms:modified xsi:type="dcterms:W3CDTF">2023-07-14T09:23:39Z</dcterms:modified>
</cp:coreProperties>
</file>